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0818-3A44-4869-8680-A464C3AD3CDF}" type="datetimeFigureOut">
              <a:rPr lang="en-US" smtClean="0"/>
              <a:pPr/>
              <a:t>3/14/2011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39C83-7127-4619-9FBC-FB94888848F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0818-3A44-4869-8680-A464C3AD3CDF}" type="datetimeFigureOut">
              <a:rPr lang="en-US" smtClean="0"/>
              <a:pPr/>
              <a:t>3/14/2011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39C83-7127-4619-9FBC-FB94888848F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0818-3A44-4869-8680-A464C3AD3CDF}" type="datetimeFigureOut">
              <a:rPr lang="en-US" smtClean="0"/>
              <a:pPr/>
              <a:t>3/14/2011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39C83-7127-4619-9FBC-FB94888848F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0818-3A44-4869-8680-A464C3AD3CDF}" type="datetimeFigureOut">
              <a:rPr lang="en-US" smtClean="0"/>
              <a:pPr/>
              <a:t>3/14/2011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39C83-7127-4619-9FBC-FB94888848F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0818-3A44-4869-8680-A464C3AD3CDF}" type="datetimeFigureOut">
              <a:rPr lang="en-US" smtClean="0"/>
              <a:pPr/>
              <a:t>3/14/2011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39C83-7127-4619-9FBC-FB94888848F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0818-3A44-4869-8680-A464C3AD3CDF}" type="datetimeFigureOut">
              <a:rPr lang="en-US" smtClean="0"/>
              <a:pPr/>
              <a:t>3/14/2011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39C83-7127-4619-9FBC-FB94888848F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0818-3A44-4869-8680-A464C3AD3CDF}" type="datetimeFigureOut">
              <a:rPr lang="en-US" smtClean="0"/>
              <a:pPr/>
              <a:t>3/14/2011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39C83-7127-4619-9FBC-FB94888848F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0818-3A44-4869-8680-A464C3AD3CDF}" type="datetimeFigureOut">
              <a:rPr lang="en-US" smtClean="0"/>
              <a:pPr/>
              <a:t>3/14/2011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39C83-7127-4619-9FBC-FB94888848F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0818-3A44-4869-8680-A464C3AD3CDF}" type="datetimeFigureOut">
              <a:rPr lang="en-US" smtClean="0"/>
              <a:pPr/>
              <a:t>3/14/2011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39C83-7127-4619-9FBC-FB94888848F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0818-3A44-4869-8680-A464C3AD3CDF}" type="datetimeFigureOut">
              <a:rPr lang="en-US" smtClean="0"/>
              <a:pPr/>
              <a:t>3/14/2011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39C83-7127-4619-9FBC-FB94888848F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0818-3A44-4869-8680-A464C3AD3CDF}" type="datetimeFigureOut">
              <a:rPr lang="en-US" smtClean="0"/>
              <a:pPr/>
              <a:t>3/14/2011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39C83-7127-4619-9FBC-FB94888848F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DE0818-3A44-4869-8680-A464C3AD3CDF}" type="datetimeFigureOut">
              <a:rPr lang="en-US" smtClean="0"/>
              <a:pPr/>
              <a:t>3/14/2011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39C83-7127-4619-9FBC-FB94888848F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7543800" cy="914400"/>
          </a:xfrm>
        </p:spPr>
        <p:txBody>
          <a:bodyPr anchor="ctr">
            <a:normAutofit/>
          </a:bodyPr>
          <a:lstStyle/>
          <a:p>
            <a:r>
              <a:rPr lang="en-US" sz="4000" dirty="0" smtClean="0">
                <a:solidFill>
                  <a:srgbClr val="0070C0"/>
                </a:solidFill>
              </a:rPr>
              <a:t>Net Worth Technical Change </a:t>
            </a:r>
            <a:endParaRPr lang="en-US" sz="4000" dirty="0">
              <a:solidFill>
                <a:srgbClr val="0070C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type="pic" idx="1"/>
          </p:nvPr>
        </p:nvGraphicFramePr>
        <p:xfrm>
          <a:off x="1447800" y="1219201"/>
          <a:ext cx="5943599" cy="2951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1371600"/>
                <a:gridCol w="1371599"/>
              </a:tblGrid>
              <a:tr h="613905">
                <a:tc gridSpan="3">
                  <a:txBody>
                    <a:bodyPr/>
                    <a:lstStyle/>
                    <a:p>
                      <a:r>
                        <a:rPr lang="en-US" dirty="0" smtClean="0"/>
                        <a:t>Merging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Credit Union’s Financial Statements </a:t>
                      </a:r>
                    </a:p>
                    <a:p>
                      <a:r>
                        <a:rPr lang="en-US" dirty="0" smtClean="0"/>
                        <a:t>Fair Value at Acquisition</a:t>
                      </a:r>
                      <a:endParaRPr lang="en-US" dirty="0"/>
                    </a:p>
                  </a:txBody>
                  <a:tcPr marL="75674" marR="75674">
                    <a:lnB w="381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50803">
                <a:tc>
                  <a:txBody>
                    <a:bodyPr/>
                    <a:lstStyle/>
                    <a:p>
                      <a:r>
                        <a:rPr lang="en-US" dirty="0" smtClean="0"/>
                        <a:t>Assets</a:t>
                      </a:r>
                      <a:endParaRPr lang="en-US" dirty="0"/>
                    </a:p>
                  </a:txBody>
                  <a:tcPr marL="75674" marR="7567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 marL="75674" marR="75674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$2,000,000</a:t>
                      </a:r>
                      <a:endParaRPr lang="en-US" dirty="0"/>
                    </a:p>
                  </a:txBody>
                  <a:tcPr marL="75674" marR="75674"/>
                </a:tc>
              </a:tr>
              <a:tr h="5266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Liabilities</a:t>
                      </a:r>
                      <a:endParaRPr lang="en-US" dirty="0"/>
                    </a:p>
                  </a:txBody>
                  <a:tcPr marL="75674" marR="7567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$1,550,000</a:t>
                      </a:r>
                      <a:endParaRPr lang="en-US" dirty="0"/>
                    </a:p>
                  </a:txBody>
                  <a:tcPr marL="75674" marR="75674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 marL="75674" marR="75674"/>
                </a:tc>
              </a:tr>
              <a:tr h="5266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Retained Earnings</a:t>
                      </a:r>
                    </a:p>
                  </a:txBody>
                  <a:tcPr marL="75674" marR="7567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$350,000</a:t>
                      </a:r>
                      <a:endParaRPr lang="en-US" dirty="0"/>
                    </a:p>
                  </a:txBody>
                  <a:tcPr marL="75674" marR="75674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 marL="75674" marR="75674"/>
                </a:tc>
              </a:tr>
              <a:tr h="526696">
                <a:tc>
                  <a:txBody>
                    <a:bodyPr/>
                    <a:lstStyle/>
                    <a:p>
                      <a:pPr lvl="1"/>
                      <a:r>
                        <a:rPr lang="en-US" dirty="0" smtClean="0"/>
                        <a:t>Total Liabilities</a:t>
                      </a:r>
                      <a:r>
                        <a:rPr lang="en-US" baseline="0" dirty="0" smtClean="0"/>
                        <a:t> and Equity</a:t>
                      </a:r>
                      <a:endParaRPr lang="en-US" dirty="0"/>
                    </a:p>
                  </a:txBody>
                  <a:tcPr marL="75674" marR="7567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 marL="75674" marR="75674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$1,900,000</a:t>
                      </a:r>
                      <a:endParaRPr lang="en-US" dirty="0"/>
                    </a:p>
                  </a:txBody>
                  <a:tcPr marL="75674" marR="75674"/>
                </a:tc>
              </a:tr>
              <a:tr h="350803">
                <a:tc>
                  <a:txBody>
                    <a:bodyPr/>
                    <a:lstStyle/>
                    <a:p>
                      <a:r>
                        <a:rPr lang="en-US" dirty="0" smtClean="0"/>
                        <a:t>   Bargain Purchase Gain</a:t>
                      </a:r>
                      <a:endParaRPr lang="en-US" dirty="0"/>
                    </a:p>
                  </a:txBody>
                  <a:tcPr marL="75674" marR="7567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 marL="75674" marR="75674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$100,000</a:t>
                      </a:r>
                      <a:endParaRPr lang="en-US" dirty="0"/>
                    </a:p>
                  </a:txBody>
                  <a:tcPr marL="75674" marR="75674"/>
                </a:tc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6324600" y="3733800"/>
            <a:ext cx="1143000" cy="457200"/>
          </a:xfrm>
          <a:prstGeom prst="ellipse">
            <a:avLst/>
          </a:prstGeom>
          <a:noFill/>
          <a:ln w="5715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14400" y="4343400"/>
            <a:ext cx="71628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Business combination accounting results in either Bargain Purchase Gain or Goodwill.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Bargain Purchase Gain happens when  the fair value of the assets is greater than the fair value of the liabilities and equity.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Goodwill happens when the fair value of the liabilities and equity is greater than the fair value of the assets.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7543800" cy="914400"/>
          </a:xfrm>
        </p:spPr>
        <p:txBody>
          <a:bodyPr anchor="ctr">
            <a:normAutofit/>
          </a:bodyPr>
          <a:lstStyle/>
          <a:p>
            <a:r>
              <a:rPr lang="en-US" sz="4000" dirty="0" smtClean="0">
                <a:solidFill>
                  <a:srgbClr val="0070C0"/>
                </a:solidFill>
              </a:rPr>
              <a:t>Net Worth Technical Change </a:t>
            </a:r>
            <a:endParaRPr lang="en-US" sz="4000" dirty="0">
              <a:solidFill>
                <a:srgbClr val="0070C0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23900" y="1143000"/>
          <a:ext cx="7696200" cy="486664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429000"/>
                <a:gridCol w="1524000"/>
                <a:gridCol w="1295400"/>
                <a:gridCol w="14478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Current Rule NW Calculation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Proposed Rule</a:t>
                      </a:r>
                      <a:r>
                        <a:rPr lang="en-US" baseline="0" dirty="0" smtClean="0"/>
                        <a:t> NW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en-US" sz="1600" baseline="0" dirty="0" smtClean="0"/>
                        <a:t>Continuing Credit Union’s Retained Earnings Prior to Acquisition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$2,500,000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$2,500,000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Bargain Purchase Gain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$100,000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$100,000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Continuing Credit Union’s GAAP Retained Earnings Including Bargain Purchase</a:t>
                      </a:r>
                      <a:r>
                        <a:rPr lang="en-US" sz="1600" baseline="0" dirty="0" smtClean="0"/>
                        <a:t> Gain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$2,600,000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$2,600,000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Merging Credit</a:t>
                      </a:r>
                      <a:r>
                        <a:rPr lang="en-US" sz="1600" baseline="0" dirty="0" smtClean="0"/>
                        <a:t> Union’s </a:t>
                      </a:r>
                      <a:br>
                        <a:rPr lang="en-US" sz="1600" baseline="0" dirty="0" smtClean="0"/>
                      </a:br>
                      <a:r>
                        <a:rPr lang="en-US" sz="1600" dirty="0" smtClean="0"/>
                        <a:t> Pre-acquisition R/E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$350,000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en-US" sz="1600" dirty="0" smtClean="0"/>
                        <a:t>Less Bargain Purchase Gain of $100,000</a:t>
                      </a:r>
                      <a:r>
                        <a:rPr lang="en-US" sz="1600" baseline="0" dirty="0" smtClean="0"/>
                        <a:t> shown </a:t>
                      </a:r>
                      <a:r>
                        <a:rPr lang="en-US" sz="1600" dirty="0" smtClean="0"/>
                        <a:t>above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$250,000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Continuing Credit Union’s Regulatory Capital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$2,950,000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$2,850,000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Continuing</a:t>
                      </a:r>
                      <a:r>
                        <a:rPr lang="en-US" sz="1600" baseline="0" dirty="0" smtClean="0"/>
                        <a:t> Credit Union’s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smtClean="0"/>
                        <a:t>Total Assets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$49,160,000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$49,160,000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Continuing</a:t>
                      </a:r>
                      <a:r>
                        <a:rPr lang="en-US" sz="1600" baseline="0" dirty="0" smtClean="0"/>
                        <a:t> Credit Union’s </a:t>
                      </a:r>
                      <a:r>
                        <a:rPr lang="en-US" sz="1600" dirty="0" smtClean="0"/>
                        <a:t>NW </a:t>
                      </a:r>
                      <a:r>
                        <a:rPr lang="en-US" sz="1600" dirty="0" smtClean="0"/>
                        <a:t>Ratio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u="sng" dirty="0" smtClean="0">
                          <a:solidFill>
                            <a:schemeClr val="accent2"/>
                          </a:solidFill>
                        </a:rPr>
                        <a:t>6.00%</a:t>
                      </a:r>
                      <a:endParaRPr lang="en-US" u="sng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u="sng" dirty="0" smtClean="0">
                          <a:solidFill>
                            <a:schemeClr val="accent2"/>
                          </a:solidFill>
                        </a:rPr>
                        <a:t>5.797%</a:t>
                      </a:r>
                      <a:endParaRPr lang="en-US" u="sng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1" name="Straight Arrow Connector 10"/>
          <p:cNvCxnSpPr/>
          <p:nvPr/>
        </p:nvCxnSpPr>
        <p:spPr>
          <a:xfrm>
            <a:off x="5638800" y="3733800"/>
            <a:ext cx="1676400" cy="6096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NewsType xmlns="4fd344a9-0e23-43b7-a42d-bc01aa44e9f9">Board</NewsType>
    <Date_x0020_Line_x0020_SC xmlns="4fd344a9-0e23-43b7-a42d-bc01aa44e9f9">2011-03-17T04:00:00+00:00</Date_x0020_Line_x0020_SC>
    <Board_x0020_Tag xmlns="4fd344a9-0e23-43b7-a42d-bc01aa44e9f9"/>
    <Docket_x002f_Letter_x0020_No._x0020_SC xmlns="4fd344a9-0e23-43b7-a42d-bc01aa44e9f9" xsi:nil="true"/>
    <In_x0020_the_x0020_Matter_x0020_of xmlns="8ee35dea-c1c5-4b86-aff8-d33005d7af79" xsi:nil="true"/>
    <Type_x0020_of_x0020_Claim xmlns="8ee35dea-c1c5-4b86-aff8-d33005d7af7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CB6A0A15FE0A40ADF6BEB97E3AE61E" ma:contentTypeVersion="11" ma:contentTypeDescription="Create a new document." ma:contentTypeScope="" ma:versionID="da71fe52ca9a3dab1eb847d69a5929f6">
  <xsd:schema xmlns:xsd="http://www.w3.org/2001/XMLSchema" xmlns:xs="http://www.w3.org/2001/XMLSchema" xmlns:p="http://schemas.microsoft.com/office/2006/metadata/properties" xmlns:ns1="http://schemas.microsoft.com/sharepoint/v3" xmlns:ns2="4fd344a9-0e23-43b7-a42d-bc01aa44e9f9" xmlns:ns3="8ee35dea-c1c5-4b86-aff8-d33005d7af79" targetNamespace="http://schemas.microsoft.com/office/2006/metadata/properties" ma:root="true" ma:fieldsID="48dfeb91ff2e87c6c6c2eccaa612e52e" ns1:_="" ns2:_="" ns3:_="">
    <xsd:import namespace="http://schemas.microsoft.com/sharepoint/v3"/>
    <xsd:import namespace="4fd344a9-0e23-43b7-a42d-bc01aa44e9f9"/>
    <xsd:import namespace="8ee35dea-c1c5-4b86-aff8-d33005d7af79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Date_x0020_Line_x0020_SC" minOccurs="0"/>
                <xsd:element ref="ns2:NewsType" minOccurs="0"/>
                <xsd:element ref="ns2:Board_x0020_Tag" minOccurs="0"/>
                <xsd:element ref="ns2:Docket_x002f_Letter_x0020_No._x0020_SC" minOccurs="0"/>
                <xsd:element ref="ns3:In_x0020_the_x0020_Matter_x0020_of" minOccurs="0"/>
                <xsd:element ref="ns3:Type_x0020_of_x0020_Claim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4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5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d344a9-0e23-43b7-a42d-bc01aa44e9f9" elementFormDefault="qualified">
    <xsd:import namespace="http://schemas.microsoft.com/office/2006/documentManagement/types"/>
    <xsd:import namespace="http://schemas.microsoft.com/office/infopath/2007/PartnerControls"/>
    <xsd:element name="Date_x0020_Line_x0020_SC" ma:index="10" nillable="true" ma:displayName="DateLine SC" ma:format="DateTime" ma:internalName="Date_x0020_Line_x0020_SC">
      <xsd:simpleType>
        <xsd:restriction base="dms:DateTime"/>
      </xsd:simpleType>
    </xsd:element>
    <xsd:element name="NewsType" ma:index="11" nillable="true" ma:displayName="Posting Type SC" ma:default="Pending" ma:format="Dropdown" ma:internalName="NewsType">
      <xsd:simpleType>
        <xsd:restriction base="dms:Choice">
          <xsd:enumeration value="Alert"/>
          <xsd:enumeration value="Announcement"/>
          <xsd:enumeration value="Appeal"/>
          <xsd:enumeration value="Board"/>
          <xsd:enumeration value="Bylaws"/>
          <xsd:enumeration value="Comment"/>
          <xsd:enumeration value="Data"/>
          <xsd:enumeration value="Event"/>
          <xsd:enumeration value="IRPS"/>
          <xsd:enumeration value="Letter"/>
          <xsd:enumeration value="Media"/>
          <xsd:enumeration value="News"/>
          <xsd:enumeration value="Opinion Letter"/>
          <xsd:enumeration value="Order"/>
          <xsd:enumeration value="Other"/>
          <xsd:enumeration value="Pending"/>
          <xsd:enumeration value="Photo"/>
          <xsd:enumeration value="Publication"/>
          <xsd:enumeration value="Regulation"/>
          <xsd:enumeration value="Report"/>
          <xsd:enumeration value="Speech"/>
          <xsd:enumeration value="Testimony"/>
          <xsd:enumeration value="Vacancy"/>
          <xsd:enumeration value="Website"/>
        </xsd:restriction>
      </xsd:simpleType>
    </xsd:element>
    <xsd:element name="Board_x0020_Tag" ma:index="12" nillable="true" ma:displayName="Board Tag SC" ma:internalName="Board_x0020_Tag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J. Mark McWatters"/>
                    <xsd:enumeration value="Richard T. Metsger"/>
                  </xsd:restriction>
                </xsd:simpleType>
              </xsd:element>
            </xsd:sequence>
          </xsd:extension>
        </xsd:complexContent>
      </xsd:complexType>
    </xsd:element>
    <xsd:element name="Docket_x002f_Letter_x0020_No._x0020_SC" ma:index="13" nillable="true" ma:displayName="Docket-Letter Num SC" ma:internalName="Docket_x002F_Letter_x0020_No_x002e__x0020_SC">
      <xsd:simpleType>
        <xsd:restriction base="dms:Text">
          <xsd:maxLength value="20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e35dea-c1c5-4b86-aff8-d33005d7af79" elementFormDefault="qualified">
    <xsd:import namespace="http://schemas.microsoft.com/office/2006/documentManagement/types"/>
    <xsd:import namespace="http://schemas.microsoft.com/office/infopath/2007/PartnerControls"/>
    <xsd:element name="In_x0020_the_x0020_Matter_x0020_of" ma:index="14" nillable="true" ma:displayName="In the Matter of" ma:internalName="In_x0020_the_x0020_Matter_x0020_of">
      <xsd:simpleType>
        <xsd:restriction base="dms:Text">
          <xsd:maxLength value="255"/>
        </xsd:restriction>
      </xsd:simpleType>
    </xsd:element>
    <xsd:element name="Type_x0020_of_x0020_Claim" ma:index="15" nillable="true" ma:displayName="Type of Claim" ma:internalName="Type_x0020_of_x0020_Claim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62F4639-AC31-40A2-AA56-C0F991F48495}"/>
</file>

<file path=customXml/itemProps2.xml><?xml version="1.0" encoding="utf-8"?>
<ds:datastoreItem xmlns:ds="http://schemas.openxmlformats.org/officeDocument/2006/customXml" ds:itemID="{3C0049B3-4405-4478-9562-DF5EFCF38E5D}"/>
</file>

<file path=customXml/itemProps3.xml><?xml version="1.0" encoding="utf-8"?>
<ds:datastoreItem xmlns:ds="http://schemas.openxmlformats.org/officeDocument/2006/customXml" ds:itemID="{2AB88520-FF6C-42F0-8893-3C9ABD1D397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</TotalTime>
  <Words>178</Words>
  <Application>Microsoft Office PowerPoint</Application>
  <PresentationFormat>On-screen Show (4:3)</PresentationFormat>
  <Paragraphs>41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Net Worth Technical Change </vt:lpstr>
      <vt:lpstr>Net Worth Technical Change </vt:lpstr>
    </vt:vector>
  </TitlesOfParts>
  <Company>NCUA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 Worth Technical Change Slide1</dc:title>
  <dc:creator>Karen Kelblyk</dc:creator>
  <cp:lastModifiedBy>Wendy A Angus</cp:lastModifiedBy>
  <cp:revision>24</cp:revision>
  <dcterms:created xsi:type="dcterms:W3CDTF">2011-03-11T19:17:24Z</dcterms:created>
  <dcterms:modified xsi:type="dcterms:W3CDTF">2011-03-14T15:12:22Z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0x010100A1CB6A0A15FE0A40ADF6BEB97E3AE61E</vt:lpwstr>
  </property>
  <property fmtid="{D5CDD505-2E9C-101B-9397-08002B2CF9AE}" pid="3" name="xd_Signature">
    <vt:bool>false</vt:bool>
  </property>
  <property fmtid="{D5CDD505-2E9C-101B-9397-08002B2CF9AE}" pid="4" name="xd_ProgID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TemplateUrl">
    <vt:lpwstr/>
  </property>
</Properties>
</file>